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309" r:id="rId3"/>
    <p:sldId id="311" r:id="rId4"/>
    <p:sldId id="310" r:id="rId5"/>
    <p:sldId id="312" r:id="rId6"/>
    <p:sldId id="313" r:id="rId7"/>
    <p:sldId id="314" r:id="rId8"/>
    <p:sldId id="315" r:id="rId9"/>
    <p:sldId id="317" r:id="rId10"/>
    <p:sldId id="316" r:id="rId11"/>
    <p:sldId id="318" r:id="rId12"/>
    <p:sldId id="286" r:id="rId13"/>
    <p:sldId id="288" r:id="rId14"/>
    <p:sldId id="295" r:id="rId15"/>
    <p:sldId id="306" r:id="rId16"/>
    <p:sldId id="307" r:id="rId17"/>
    <p:sldId id="308" r:id="rId18"/>
    <p:sldId id="320" r:id="rId19"/>
    <p:sldId id="29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57" autoAdjust="0"/>
    <p:restoredTop sz="91207" autoAdjust="0"/>
  </p:normalViewPr>
  <p:slideViewPr>
    <p:cSldViewPr snapToGrid="0" snapToObjects="1">
      <p:cViewPr varScale="1">
        <p:scale>
          <a:sx n="101" d="100"/>
          <a:sy n="101" d="100"/>
        </p:scale>
        <p:origin x="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1B85-3F01-7D47-B3F2-A67046BD1F64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F6F9E-104F-8D44-916B-293655508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Hi. I’d like to introduce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MultiAssayExperiment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framework for the representation and analysis of multi-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in Bioconductor.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8">
              <a:defRPr/>
            </a:pPr>
            <a:r>
              <a:rPr lang="en-US" dirty="0"/>
              <a:t>First</a:t>
            </a:r>
            <a:r>
              <a:rPr lang="en-US" baseline="0" dirty="0"/>
              <a:t> of all I want to introduce </a:t>
            </a:r>
            <a:r>
              <a:rPr lang="en-US" dirty="0"/>
              <a:t>NYCHANES which</a:t>
            </a:r>
            <a:r>
              <a:rPr lang="en-US" baseline="0" dirty="0"/>
              <a:t> </a:t>
            </a:r>
            <a:r>
              <a:rPr lang="en-US" dirty="0"/>
              <a:t>is a project started in 2013 and coordinated by two NY institutions, the CUNY</a:t>
            </a:r>
            <a:r>
              <a:rPr lang="en-US" baseline="0" dirty="0"/>
              <a:t> </a:t>
            </a:r>
            <a:r>
              <a:rPr lang="en-US" dirty="0"/>
              <a:t>School of public Health and the Department of Health and Mental </a:t>
            </a:r>
            <a:r>
              <a:rPr lang="en-US" dirty="0" err="1"/>
              <a:t>Hygene</a:t>
            </a:r>
            <a:r>
              <a:rPr lang="en-US" dirty="0"/>
              <a:t>. </a:t>
            </a:r>
            <a:r>
              <a:rPr lang="en-US" dirty="0" err="1"/>
              <a:t>Pratically</a:t>
            </a:r>
            <a:r>
              <a:rPr lang="en-US" baseline="0" dirty="0"/>
              <a:t> speaking </a:t>
            </a:r>
            <a:r>
              <a:rPr lang="en-US" dirty="0"/>
              <a:t>It’s a large-scale survey made to assess the health status of adult new </a:t>
            </a:r>
            <a:r>
              <a:rPr lang="en-US" dirty="0" err="1"/>
              <a:t>yorkers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4BC39-582D-4E9C-BB6E-49D0A2D243B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9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/commons/thumb/7/7e/</a:t>
            </a:r>
            <a:r>
              <a:rPr lang="en-US" dirty="0" err="1"/>
              <a:t>Funnel_Mech.svg</a:t>
            </a:r>
            <a:r>
              <a:rPr lang="en-US" dirty="0"/>
              <a:t>/667px-Funnel_Mech.svg.png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/>
              <a:t>/en/cheering-happy-jumping-people-297419/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F6F9E-104F-8D44-916B-2936555084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02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Jin </a:t>
            </a:r>
            <a:r>
              <a:rPr lang="en-US" dirty="0" err="1"/>
              <a:t>Xu</a:t>
            </a:r>
            <a:r>
              <a:rPr lang="en-US" baseline="0" dirty="0"/>
              <a:t> from East China Normal University, Shanghai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F14C6-C6E7-9F41-BE3F-C5DEE757CD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2952" cy="432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48070" y="17925"/>
            <a:ext cx="1395926" cy="4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aldronlab.github.io/curatedMetagenomicData/analys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ldronlab.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aldronlab.github.i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635" y="1562131"/>
            <a:ext cx="8672428" cy="1362419"/>
          </a:xfrm>
        </p:spPr>
        <p:txBody>
          <a:bodyPr>
            <a:noAutofit/>
          </a:bodyPr>
          <a:lstStyle/>
          <a:p>
            <a:r>
              <a:rPr lang="en-US" sz="4000" dirty="0" err="1"/>
              <a:t>Microbiome</a:t>
            </a:r>
            <a:r>
              <a:rPr lang="en-US" sz="4000" dirty="0"/>
              <a:t> data analysis </a:t>
            </a:r>
            <a:br>
              <a:rPr lang="en-US" sz="4000" dirty="0"/>
            </a:br>
            <a:r>
              <a:rPr lang="en-US" sz="4000" dirty="0"/>
              <a:t>in R/</a:t>
            </a:r>
            <a:r>
              <a:rPr lang="en-US" sz="4000" dirty="0" err="1"/>
              <a:t>Bioconductor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943" y="3716886"/>
            <a:ext cx="5739784" cy="1295137"/>
          </a:xfrm>
        </p:spPr>
        <p:txBody>
          <a:bodyPr>
            <a:normAutofit/>
          </a:bodyPr>
          <a:lstStyle/>
          <a:p>
            <a:r>
              <a:rPr lang="en-US" sz="2000" dirty="0"/>
              <a:t>Levi Waldron</a:t>
            </a:r>
          </a:p>
          <a:p>
            <a:r>
              <a:rPr lang="en-US" sz="2000" dirty="0"/>
              <a:t>June 5,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825"/>
            <a:ext cx="4681356" cy="746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98" y="6120825"/>
            <a:ext cx="1267501" cy="737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3999" cy="6291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75" y="1823337"/>
            <a:ext cx="6473272" cy="46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curatedMetagenomicData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Bioconductor</a:t>
            </a:r>
            <a:r>
              <a:rPr lang="en-US" dirty="0"/>
              <a:t> &amp; command-line tool providing:</a:t>
            </a:r>
          </a:p>
          <a:p>
            <a:pPr lvl="1"/>
            <a:r>
              <a:rPr lang="en-US" dirty="0"/>
              <a:t>25 datasets (5,716 samples)</a:t>
            </a:r>
          </a:p>
          <a:p>
            <a:pPr lvl="1"/>
            <a:r>
              <a:rPr lang="en-US" dirty="0"/>
              <a:t>34 diseases, 28 countries</a:t>
            </a:r>
          </a:p>
          <a:p>
            <a:pPr lvl="1"/>
            <a:r>
              <a:rPr lang="en-US" dirty="0"/>
              <a:t>manually curated metadata</a:t>
            </a:r>
          </a:p>
          <a:p>
            <a:r>
              <a:rPr lang="en-US" dirty="0"/>
              <a:t>Six data products per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Three taxonomy-based from MetaPhlAn2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Three functional from HUMAnN2</a:t>
            </a:r>
            <a:endParaRPr lang="en-US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https://waldronlab.github.io/curatedMetagenomicData/analyses/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  <p:sp>
        <p:nvSpPr>
          <p:cNvPr id="6" name="Rettangolo 167"/>
          <p:cNvSpPr/>
          <p:nvPr/>
        </p:nvSpPr>
        <p:spPr>
          <a:xfrm>
            <a:off x="2360684" y="6445870"/>
            <a:ext cx="4485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 err="1">
                <a:latin typeface="+mn-lt"/>
              </a:rPr>
              <a:t>Schiffer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 err="1">
                <a:latin typeface="+mn-lt"/>
              </a:rPr>
              <a:t>bioRxiv</a:t>
            </a:r>
            <a:r>
              <a:rPr lang="en-US" dirty="0">
                <a:latin typeface="+mn-lt"/>
              </a:rPr>
              <a:t> 103085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93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curatedMetagenomicData</a:t>
            </a:r>
            <a:r>
              <a:rPr lang="en-US" dirty="0"/>
              <a:t> pipeline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9589" y="4281528"/>
            <a:ext cx="4265897" cy="1762370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200" y="2579076"/>
            <a:ext cx="2368712" cy="1570893"/>
            <a:chOff x="457200" y="2579076"/>
            <a:chExt cx="2368712" cy="1570893"/>
          </a:xfrm>
        </p:grpSpPr>
        <p:sp>
          <p:nvSpPr>
            <p:cNvPr id="7" name="Rounded Rectangle 6"/>
            <p:cNvSpPr/>
            <p:nvPr/>
          </p:nvSpPr>
          <p:spPr>
            <a:xfrm>
              <a:off x="834943" y="2721055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Download (~57TB)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4943" y="3255107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Uniform processing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7200" y="3774830"/>
              <a:ext cx="2368712" cy="375139"/>
              <a:chOff x="769816" y="3774830"/>
              <a:chExt cx="2368712" cy="37513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69816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MetaPhlAn2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006600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HUMAnN2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Arrow Connector 24"/>
            <p:cNvCxnSpPr>
              <a:endCxn id="7" idx="0"/>
            </p:cNvCxnSpPr>
            <p:nvPr/>
          </p:nvCxnSpPr>
          <p:spPr>
            <a:xfrm flipH="1">
              <a:off x="1667933" y="257907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658163" y="3096194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025768" y="363024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269718" y="3632851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57200" y="4139548"/>
            <a:ext cx="2427978" cy="1800144"/>
            <a:chOff x="457200" y="4139548"/>
            <a:chExt cx="2427978" cy="1800144"/>
          </a:xfrm>
        </p:grpSpPr>
        <p:sp>
          <p:nvSpPr>
            <p:cNvPr id="16" name="Rectangle 15"/>
            <p:cNvSpPr/>
            <p:nvPr/>
          </p:nvSpPr>
          <p:spPr>
            <a:xfrm>
              <a:off x="457200" y="4402666"/>
              <a:ext cx="113192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species abundance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410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marker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presence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983" y="5496820"/>
              <a:ext cx="1178169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gene family abundance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200" y="5496820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marker abundance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3983" y="4402666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metabolic pathway abundance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80958" y="4952347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metabolic pathway presence</a:t>
              </a:r>
            </a:p>
          </p:txBody>
        </p:sp>
        <p:cxnSp>
          <p:nvCxnSpPr>
            <p:cNvPr id="29" name="Straight Arrow Connector 28"/>
            <p:cNvCxnSpPr>
              <a:endCxn id="16" idx="0"/>
            </p:cNvCxnSpPr>
            <p:nvPr/>
          </p:nvCxnSpPr>
          <p:spPr>
            <a:xfrm flipH="1">
              <a:off x="1023164" y="4139548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257342" y="4160389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12478" y="3634152"/>
            <a:ext cx="1126718" cy="1758463"/>
            <a:chOff x="3112478" y="3634152"/>
            <a:chExt cx="1126718" cy="1758463"/>
          </a:xfrm>
        </p:grpSpPr>
        <p:sp>
          <p:nvSpPr>
            <p:cNvPr id="17" name="Rectangle 16"/>
            <p:cNvSpPr/>
            <p:nvPr/>
          </p:nvSpPr>
          <p:spPr>
            <a:xfrm>
              <a:off x="3112478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standardized metadata</a:t>
              </a:r>
            </a:p>
          </p:txBody>
        </p:sp>
        <p:cxnSp>
          <p:nvCxnSpPr>
            <p:cNvPr id="32" name="Straight Arrow Connector 31"/>
            <p:cNvCxnSpPr>
              <a:stCxn id="11" idx="2"/>
              <a:endCxn id="17" idx="0"/>
            </p:cNvCxnSpPr>
            <p:nvPr/>
          </p:nvCxnSpPr>
          <p:spPr>
            <a:xfrm>
              <a:off x="3663461" y="3634152"/>
              <a:ext cx="12376" cy="131559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911230" y="2579075"/>
            <a:ext cx="1504462" cy="1055077"/>
            <a:chOff x="2911230" y="2579075"/>
            <a:chExt cx="1504462" cy="1055077"/>
          </a:xfrm>
        </p:grpSpPr>
        <p:sp>
          <p:nvSpPr>
            <p:cNvPr id="11" name="Rounded Rectangle 10"/>
            <p:cNvSpPr/>
            <p:nvPr/>
          </p:nvSpPr>
          <p:spPr>
            <a:xfrm>
              <a:off x="2911230" y="3259013"/>
              <a:ext cx="1504462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Manual </a:t>
              </a:r>
              <a:r>
                <a:rPr lang="en-US" sz="1400" dirty="0" err="1">
                  <a:solidFill>
                    <a:schemeClr val="tx1"/>
                  </a:solidFill>
                </a:rPr>
                <a:t>curation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49" idx="4"/>
              <a:endCxn id="11" idx="0"/>
            </p:cNvCxnSpPr>
            <p:nvPr/>
          </p:nvCxnSpPr>
          <p:spPr>
            <a:xfrm flipH="1">
              <a:off x="3663461" y="2579075"/>
              <a:ext cx="6513" cy="67993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821266" y="1423704"/>
            <a:ext cx="1693333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13 datasets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2,875 samples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743525" y="1430215"/>
            <a:ext cx="1852897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Study metadata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Age, body site, disease, </a:t>
            </a:r>
            <a:r>
              <a:rPr lang="en-US" sz="1100" dirty="0" err="1">
                <a:solidFill>
                  <a:schemeClr val="tx1"/>
                </a:solidFill>
              </a:rPr>
              <a:t>etc</a:t>
            </a:r>
            <a:r>
              <a:rPr lang="is-IS" sz="1100" dirty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200" y="6187179"/>
            <a:ext cx="39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Offline high computational load pipeline</a:t>
            </a:r>
          </a:p>
          <a:p>
            <a:pPr algn="ctr"/>
            <a:r>
              <a:rPr lang="en-US" sz="1000" dirty="0"/>
              <a:t>&gt; 120 </a:t>
            </a:r>
            <a:r>
              <a:rPr lang="en-US" sz="1000" dirty="0" err="1"/>
              <a:t>kH</a:t>
            </a:r>
            <a:r>
              <a:rPr lang="en-US" sz="1000" dirty="0"/>
              <a:t> CPU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61439" y="4688170"/>
            <a:ext cx="3501933" cy="1426265"/>
            <a:chOff x="4661439" y="4688170"/>
            <a:chExt cx="3501933" cy="1426265"/>
          </a:xfrm>
        </p:grpSpPr>
        <p:sp>
          <p:nvSpPr>
            <p:cNvPr id="56" name="Hexagon 55"/>
            <p:cNvSpPr/>
            <p:nvPr/>
          </p:nvSpPr>
          <p:spPr>
            <a:xfrm>
              <a:off x="5547049" y="4706277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Integrated </a:t>
              </a:r>
              <a:r>
                <a:rPr lang="en-US" sz="1400" dirty="0" err="1">
                  <a:solidFill>
                    <a:schemeClr val="tx1"/>
                  </a:solidFill>
                </a:rPr>
                <a:t>Bioconductor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ExpressionSet</a:t>
              </a:r>
              <a:r>
                <a:rPr lang="en-US" sz="1400" dirty="0">
                  <a:solidFill>
                    <a:schemeClr val="tx1"/>
                  </a:solidFill>
                </a:rPr>
                <a:t> objects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Per-patient </a:t>
              </a:r>
              <a:r>
                <a:rPr lang="en-US" sz="1000" dirty="0" err="1">
                  <a:solidFill>
                    <a:schemeClr val="tx1"/>
                  </a:solidFill>
                </a:rPr>
                <a:t>microbiome</a:t>
              </a:r>
              <a:r>
                <a:rPr lang="en-US" sz="1000" dirty="0">
                  <a:solidFill>
                    <a:schemeClr val="tx1"/>
                  </a:solidFill>
                </a:rPr>
                <a:t> 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Per-patient metadata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Experiment-wide metadata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13917" y="4737514"/>
              <a:ext cx="982476" cy="883787"/>
            </a:xfrm>
            <a:prstGeom prst="rect">
              <a:avLst/>
            </a:prstGeom>
          </p:spPr>
        </p:pic>
        <p:sp>
          <p:nvSpPr>
            <p:cNvPr id="58" name="Rounded Rectangle 57"/>
            <p:cNvSpPr/>
            <p:nvPr/>
          </p:nvSpPr>
          <p:spPr>
            <a:xfrm>
              <a:off x="4661439" y="5739296"/>
              <a:ext cx="1085011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Integration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663261" y="5182241"/>
              <a:ext cx="540684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544068" y="3022290"/>
            <a:ext cx="2616323" cy="1665879"/>
            <a:chOff x="5544068" y="3022290"/>
            <a:chExt cx="2616323" cy="1665879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6852230" y="4546189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5698705" y="4169136"/>
              <a:ext cx="2341235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Automatic documentation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>
              <a:off x="5544068" y="3022290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ExperimentHub</a:t>
              </a:r>
              <a:r>
                <a:rPr lang="en-US" sz="1400" dirty="0">
                  <a:solidFill>
                    <a:schemeClr val="tx1"/>
                  </a:solidFill>
                </a:rPr>
                <a:t> product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Amazon S3 cloud distribution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Tag-based searching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Dataset snapshot dates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>
                  <a:solidFill>
                    <a:schemeClr val="tx1"/>
                  </a:solidFill>
                </a:rPr>
                <a:t>Automatic local caching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6852230" y="3997568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215194" y="2373195"/>
            <a:ext cx="3295135" cy="649095"/>
            <a:chOff x="5215194" y="2373195"/>
            <a:chExt cx="3295135" cy="649095"/>
          </a:xfrm>
        </p:grpSpPr>
        <p:sp>
          <p:nvSpPr>
            <p:cNvPr id="69" name="Hexagon 68"/>
            <p:cNvSpPr/>
            <p:nvPr/>
          </p:nvSpPr>
          <p:spPr>
            <a:xfrm>
              <a:off x="5215194" y="2373195"/>
              <a:ext cx="3295135" cy="507115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Convenience download functions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Megabytes-sized datasets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852230" y="2880310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11280" y="1537201"/>
            <a:ext cx="3052092" cy="861774"/>
            <a:chOff x="5111280" y="1537201"/>
            <a:chExt cx="3052092" cy="861774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80" y="1537201"/>
              <a:ext cx="865575" cy="67082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58" y="1581814"/>
              <a:ext cx="633814" cy="626208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6072925" y="1537201"/>
              <a:ext cx="15311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Ø"/>
              </a:pPr>
              <a:r>
                <a:rPr lang="en-US" sz="1000" dirty="0"/>
                <a:t>Differential abundance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/>
                <a:t>Diversity metrics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/>
                <a:t>Clustering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/>
                <a:t>Machine learning</a:t>
              </a:r>
            </a:p>
            <a:p>
              <a:endParaRPr lang="en-US" sz="1000" dirty="0"/>
            </a:p>
          </p:txBody>
        </p:sp>
      </p:grpSp>
      <p:sp>
        <p:nvSpPr>
          <p:cNvPr id="51" name="Segnaposto contenuto 3"/>
          <p:cNvSpPr>
            <a:spLocks noGrp="1"/>
          </p:cNvSpPr>
          <p:nvPr>
            <p:ph idx="1"/>
          </p:nvPr>
        </p:nvSpPr>
        <p:spPr>
          <a:xfrm>
            <a:off x="4663260" y="6573433"/>
            <a:ext cx="4480739" cy="284567"/>
          </a:xfrm>
          <a:solidFill>
            <a:schemeClr val="bg1"/>
          </a:solidFill>
          <a:ln w="19050" cap="sq">
            <a:solidFill>
              <a:srgbClr val="FF0000"/>
            </a:solidFill>
            <a:round/>
          </a:ln>
        </p:spPr>
        <p:txBody>
          <a:bodyPr anchor="ctr">
            <a:normAutofit lnSpcReduction="10000"/>
          </a:bodyPr>
          <a:lstStyle/>
          <a:p>
            <a:pPr marL="177800" indent="-177800" algn="ctr">
              <a:spcBef>
                <a:spcPts val="0"/>
              </a:spcBef>
              <a:buClr>
                <a:srgbClr val="DCDC29"/>
              </a:buClr>
              <a:buNone/>
            </a:pPr>
            <a:r>
              <a:rPr lang="en-US" sz="1300" b="1" dirty="0">
                <a:cs typeface="Arial" charset="0"/>
              </a:rPr>
              <a:t>https://waldronlab.github.io/curatedMetagenomicData/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27532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60" y="1600200"/>
            <a:ext cx="817808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One dataset from R:</a:t>
            </a:r>
          </a:p>
          <a:p>
            <a:pPr marL="57150" indent="0">
              <a:buNone/>
            </a:pPr>
            <a:r>
              <a:rPr lang="en-US" sz="2200" dirty="0"/>
              <a:t>&gt; curatedMetagenomicData("HMP_2012.metaphlan_bugs_list.stool”)</a:t>
            </a:r>
          </a:p>
          <a:p>
            <a:pPr marL="57150" indent="0">
              <a:buNone/>
            </a:pPr>
            <a:r>
              <a:rPr lang="en-US" sz="2200" dirty="0"/>
              <a:t>								, </a:t>
            </a:r>
            <a:r>
              <a:rPr lang="en-US" sz="2200" dirty="0" err="1"/>
              <a:t>relab</a:t>
            </a:r>
            <a:r>
              <a:rPr lang="en-US" sz="2200" dirty="0"/>
              <a:t>=FALSE)</a:t>
            </a:r>
          </a:p>
          <a:p>
            <a:pPr marL="5715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Many datasets from R:</a:t>
            </a:r>
          </a:p>
          <a:p>
            <a:pPr marL="57150" indent="0">
              <a:buNone/>
            </a:pPr>
            <a:r>
              <a:rPr lang="en-US" sz="2200" dirty="0"/>
              <a:t>&gt; </a:t>
            </a:r>
            <a:r>
              <a:rPr lang="en-US" sz="2200" dirty="0" err="1"/>
              <a:t>curatedMetagenomicData</a:t>
            </a:r>
            <a:r>
              <a:rPr lang="en-US" sz="2200" dirty="0"/>
              <a:t>("HMP_2012.metaphlan_bugs_list.*”)</a:t>
            </a:r>
          </a:p>
          <a:p>
            <a:pPr marL="5715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Command-line:</a:t>
            </a:r>
            <a:endParaRPr lang="en-US" sz="1800" dirty="0"/>
          </a:p>
          <a:p>
            <a:pPr marL="0" indent="0">
              <a:buNone/>
            </a:pPr>
            <a:r>
              <a:rPr lang="en-US" sz="2200" dirty="0"/>
              <a:t>$ </a:t>
            </a:r>
            <a:r>
              <a:rPr lang="en-US" sz="2200" dirty="0" err="1"/>
              <a:t>curatedMetagenomicData</a:t>
            </a:r>
            <a:r>
              <a:rPr lang="en-US" sz="2200" dirty="0"/>
              <a:t> -p "HMP_2012.metaphlan_bugs_list.*"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358579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err="1"/>
              <a:t>curatedMetagenomicData</a:t>
            </a:r>
            <a:r>
              <a:rPr lang="en-US" dirty="0"/>
              <a:t> use</a:t>
            </a:r>
          </a:p>
        </p:txBody>
      </p:sp>
      <p:sp>
        <p:nvSpPr>
          <p:cNvPr id="9" name="Rettangolo 167"/>
          <p:cNvSpPr/>
          <p:nvPr/>
        </p:nvSpPr>
        <p:spPr>
          <a:xfrm>
            <a:off x="2323648" y="6276198"/>
            <a:ext cx="4485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 err="1">
                <a:latin typeface="+mn-lt"/>
              </a:rPr>
              <a:t>Schiffer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 err="1">
                <a:latin typeface="+mn-lt"/>
              </a:rPr>
              <a:t>bioRxiv</a:t>
            </a:r>
            <a:r>
              <a:rPr lang="en-US" dirty="0">
                <a:latin typeface="+mn-lt"/>
              </a:rPr>
              <a:t> 103085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1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disease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29" y="1366642"/>
            <a:ext cx="5323402" cy="5012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23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Edoardo</a:t>
            </a:r>
            <a:r>
              <a:rPr lang="en-US" dirty="0"/>
              <a:t> </a:t>
            </a:r>
            <a:r>
              <a:rPr lang="en-US" dirty="0" err="1"/>
              <a:t>Pasolli</a:t>
            </a:r>
            <a:endParaRPr lang="en-US" dirty="0"/>
          </a:p>
        </p:txBody>
      </p:sp>
      <p:sp>
        <p:nvSpPr>
          <p:cNvPr id="8" name="Rettangolo 167"/>
          <p:cNvSpPr/>
          <p:nvPr/>
        </p:nvSpPr>
        <p:spPr>
          <a:xfrm>
            <a:off x="3710485" y="6488668"/>
            <a:ext cx="4485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 err="1">
                <a:latin typeface="+mn-lt"/>
              </a:rPr>
              <a:t>Schiffer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 err="1">
                <a:latin typeface="+mn-lt"/>
              </a:rPr>
              <a:t>bioRxiv</a:t>
            </a:r>
            <a:r>
              <a:rPr lang="en-US" dirty="0">
                <a:latin typeface="+mn-lt"/>
              </a:rPr>
              <a:t> 103085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65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/>
              <a:t>Unsupervised clustering</a:t>
            </a:r>
          </a:p>
        </p:txBody>
      </p:sp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8087" y="1052736"/>
            <a:ext cx="5827827" cy="5446800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Audrey </a:t>
            </a:r>
            <a:r>
              <a:rPr lang="en-US" dirty="0" err="1"/>
              <a:t>Renson</a:t>
            </a:r>
            <a:endParaRPr lang="en-US" dirty="0"/>
          </a:p>
        </p:txBody>
      </p:sp>
      <p:sp>
        <p:nvSpPr>
          <p:cNvPr id="7" name="Rettangolo 167"/>
          <p:cNvSpPr/>
          <p:nvPr/>
        </p:nvSpPr>
        <p:spPr>
          <a:xfrm>
            <a:off x="3710485" y="6488668"/>
            <a:ext cx="4485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 err="1">
                <a:latin typeface="+mn-lt"/>
              </a:rPr>
              <a:t>Schiffer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 err="1">
                <a:latin typeface="+mn-lt"/>
              </a:rPr>
              <a:t>bioRxiv</a:t>
            </a:r>
            <a:r>
              <a:rPr lang="en-US" dirty="0">
                <a:latin typeface="+mn-lt"/>
              </a:rPr>
              <a:t> 103085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8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923" y="1052736"/>
            <a:ext cx="5827827" cy="5446800"/>
          </a:xfrm>
          <a:prstGeom prst="rect">
            <a:avLst/>
          </a:prstGeom>
        </p:spPr>
      </p:pic>
      <p:pic>
        <p:nvPicPr>
          <p:cNvPr id="9" name="Picture 2" descr="https://lh3.googleusercontent.com/t8kizSXdCMeR1GsjPL0QyFXOGWX4zV9CbMLkzAm3nQkpepYWwBgcVxd2plinVuWc31zeMMrnL4syS16-FCfWwDNC1_2_UimSGsIRIwlSbe_2SRdorhLggpEYknubvHQuBMCXI5-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7" y="1120079"/>
            <a:ext cx="2840071" cy="53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Audrey </a:t>
            </a:r>
            <a:r>
              <a:rPr lang="en-US" dirty="0" err="1"/>
              <a:t>Renson</a:t>
            </a:r>
            <a:endParaRPr lang="en-US" dirty="0"/>
          </a:p>
        </p:txBody>
      </p:sp>
      <p:sp>
        <p:nvSpPr>
          <p:cNvPr id="10" name="Rettangolo 167"/>
          <p:cNvSpPr/>
          <p:nvPr/>
        </p:nvSpPr>
        <p:spPr>
          <a:xfrm>
            <a:off x="3710485" y="6488668"/>
            <a:ext cx="4485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 err="1">
                <a:latin typeface="+mn-lt"/>
              </a:rPr>
              <a:t>Schiffer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 err="1">
                <a:latin typeface="+mn-lt"/>
              </a:rPr>
              <a:t>bioRxiv</a:t>
            </a:r>
            <a:r>
              <a:rPr lang="en-US" dirty="0">
                <a:latin typeface="+mn-lt"/>
              </a:rPr>
              <a:t> 103085</a:t>
            </a:r>
            <a:endParaRPr lang="it-IT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/>
              <a:t>Unsupervised clustering</a:t>
            </a:r>
          </a:p>
        </p:txBody>
      </p:sp>
    </p:spTree>
    <p:extLst>
      <p:ext uri="{BB962C8B-B14F-4D97-AF65-F5344CB8AC3E}">
        <p14:creationId xmlns:p14="http://schemas.microsoft.com/office/powerpoint/2010/main" val="14686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42" y="274637"/>
            <a:ext cx="2441822" cy="2721207"/>
          </a:xfrm>
        </p:spPr>
        <p:txBody>
          <a:bodyPr/>
          <a:lstStyle/>
          <a:p>
            <a:r>
              <a:rPr lang="en-US" dirty="0"/>
              <a:t>Meta-analysis</a:t>
            </a:r>
          </a:p>
        </p:txBody>
      </p:sp>
      <p:pic>
        <p:nvPicPr>
          <p:cNvPr id="5" name="Picture 4" descr="SchifferLucas-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63" y="13804"/>
            <a:ext cx="612503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42" y="2995844"/>
            <a:ext cx="2607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(partial) validation of reported associations between genera and BMI</a:t>
            </a:r>
          </a:p>
          <a:p>
            <a:endParaRPr lang="en-US" dirty="0"/>
          </a:p>
          <a:p>
            <a:r>
              <a:rPr lang="en-US" dirty="0"/>
              <a:t>Credit: Lucas </a:t>
            </a:r>
            <a:r>
              <a:rPr lang="en-US" dirty="0" err="1"/>
              <a:t>Schiffer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756" y="5049918"/>
            <a:ext cx="2457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Beaumont M et al. Heritable components of the human fecal </a:t>
            </a:r>
            <a:r>
              <a:rPr lang="en-US" sz="1200" dirty="0" err="1"/>
              <a:t>microbiome</a:t>
            </a:r>
            <a:r>
              <a:rPr lang="en-US" sz="1200" dirty="0"/>
              <a:t> are associated with visceral fat. Genome Biol. 2016;17:189.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777574" y="699177"/>
            <a:ext cx="948998" cy="5366404"/>
            <a:chOff x="7777574" y="699177"/>
            <a:chExt cx="948998" cy="5366404"/>
          </a:xfrm>
        </p:grpSpPr>
        <p:pic>
          <p:nvPicPr>
            <p:cNvPr id="8" name="Picture 7" descr="check-mark-1292787_64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574" y="699177"/>
              <a:ext cx="948998" cy="931204"/>
            </a:xfrm>
            <a:prstGeom prst="rect">
              <a:avLst/>
            </a:prstGeom>
          </p:spPr>
        </p:pic>
        <p:pic>
          <p:nvPicPr>
            <p:cNvPr id="9" name="Picture 8" descr="x-30465_64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2313" y="2201585"/>
              <a:ext cx="794259" cy="794259"/>
            </a:xfrm>
            <a:prstGeom prst="rect">
              <a:avLst/>
            </a:prstGeom>
          </p:spPr>
        </p:pic>
        <p:pic>
          <p:nvPicPr>
            <p:cNvPr id="10" name="Picture 9" descr="question-mark-re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895" y="3782554"/>
              <a:ext cx="473934" cy="792418"/>
            </a:xfrm>
            <a:prstGeom prst="rect">
              <a:avLst/>
            </a:prstGeom>
          </p:spPr>
        </p:pic>
        <p:pic>
          <p:nvPicPr>
            <p:cNvPr id="11" name="Picture 10" descr="question-mark-re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612" y="5273163"/>
              <a:ext cx="473934" cy="792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8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R/</a:t>
            </a:r>
            <a:r>
              <a:rPr lang="en-US" dirty="0" err="1"/>
              <a:t>Bioconductor</a:t>
            </a:r>
            <a:r>
              <a:rPr lang="en-US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phyloseq</a:t>
            </a:r>
            <a:endParaRPr lang="en-US" dirty="0"/>
          </a:p>
          <a:p>
            <a:pPr lvl="1"/>
            <a:r>
              <a:rPr lang="en-US" dirty="0"/>
              <a:t>taxonomy-aware data management &amp; plotting</a:t>
            </a:r>
          </a:p>
          <a:p>
            <a:pPr lvl="1"/>
            <a:r>
              <a:rPr lang="en-US" dirty="0"/>
              <a:t>alpha &amp; beta diversity</a:t>
            </a:r>
          </a:p>
          <a:p>
            <a:pPr lvl="1"/>
            <a:r>
              <a:rPr lang="en-US" dirty="0"/>
              <a:t>Links to QIIME, packages for differential abundance</a:t>
            </a:r>
          </a:p>
          <a:p>
            <a:r>
              <a:rPr lang="en-US" dirty="0" err="1"/>
              <a:t>metagenomeSeq</a:t>
            </a:r>
            <a:endParaRPr lang="en-US" dirty="0"/>
          </a:p>
          <a:p>
            <a:pPr lvl="1"/>
            <a:r>
              <a:rPr lang="en-US" dirty="0"/>
              <a:t>Zero-inflated negative binomial models</a:t>
            </a:r>
          </a:p>
          <a:p>
            <a:pPr lvl="1"/>
            <a:r>
              <a:rPr lang="en-US" dirty="0"/>
              <a:t>Links to </a:t>
            </a:r>
            <a:r>
              <a:rPr lang="en-US" dirty="0" err="1"/>
              <a:t>metavizr</a:t>
            </a:r>
            <a:r>
              <a:rPr lang="en-US" dirty="0"/>
              <a:t> </a:t>
            </a:r>
            <a:r>
              <a:rPr lang="en-US" dirty="0" err="1"/>
              <a:t>metagenome</a:t>
            </a:r>
            <a:r>
              <a:rPr lang="en-US" dirty="0"/>
              <a:t> browser</a:t>
            </a:r>
          </a:p>
          <a:p>
            <a:r>
              <a:rPr lang="en-US" dirty="0" err="1"/>
              <a:t>curatedMetagenomicData</a:t>
            </a:r>
            <a:endParaRPr lang="en-US" dirty="0"/>
          </a:p>
          <a:p>
            <a:pPr lvl="1"/>
            <a:r>
              <a:rPr lang="en-US" dirty="0"/>
              <a:t>Links to </a:t>
            </a:r>
            <a:r>
              <a:rPr lang="en-US" dirty="0" err="1"/>
              <a:t>phyloseq</a:t>
            </a:r>
            <a:r>
              <a:rPr lang="en-US" dirty="0"/>
              <a:t> and </a:t>
            </a:r>
            <a:r>
              <a:rPr lang="en-US" dirty="0" err="1"/>
              <a:t>metagenomeSeq</a:t>
            </a:r>
            <a:endParaRPr lang="en-US" dirty="0"/>
          </a:p>
          <a:p>
            <a:r>
              <a:rPr lang="en-US" dirty="0" err="1"/>
              <a:t>MultiAssayExperiment</a:t>
            </a:r>
            <a:endParaRPr lang="en-US" dirty="0"/>
          </a:p>
          <a:p>
            <a:pPr lvl="1"/>
            <a:r>
              <a:rPr lang="en-US" dirty="0"/>
              <a:t>Integrative data management for multi-</a:t>
            </a:r>
            <a:r>
              <a:rPr lang="en-US" dirty="0" err="1"/>
              <a:t>omics</a:t>
            </a:r>
            <a:r>
              <a:rPr lang="en-US" dirty="0"/>
              <a:t> experiments</a:t>
            </a:r>
          </a:p>
          <a:p>
            <a:r>
              <a:rPr lang="en-US" dirty="0"/>
              <a:t>DESeq2,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metafor</a:t>
            </a:r>
            <a:r>
              <a:rPr lang="en-US" dirty="0"/>
              <a:t>, caret,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05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Lab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www.waldronlab.org</a:t>
            </a:r>
            <a:r>
              <a:rPr lang="en-US" dirty="0"/>
              <a:t>   / </a:t>
            </a:r>
            <a:r>
              <a:rPr lang="en-US" dirty="0">
                <a:hlinkClick r:id="rId4"/>
              </a:rPr>
              <a:t>www.waldronlab.github.io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Lucas </a:t>
            </a:r>
            <a:r>
              <a:rPr lang="en-US" dirty="0" err="1"/>
              <a:t>Schiffer</a:t>
            </a:r>
            <a:r>
              <a:rPr lang="en-US" dirty="0"/>
              <a:t> (</a:t>
            </a:r>
            <a:r>
              <a:rPr lang="en-US" dirty="0" err="1"/>
              <a:t>curatedMetagenomicData</a:t>
            </a:r>
            <a:r>
              <a:rPr lang="en-US" dirty="0"/>
              <a:t>), Marcel Ramos (</a:t>
            </a:r>
            <a:r>
              <a:rPr lang="en-US" dirty="0" err="1"/>
              <a:t>MultiAssayExperiment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Audrey </a:t>
            </a:r>
            <a:r>
              <a:rPr lang="en-US" dirty="0" err="1"/>
              <a:t>Renson</a:t>
            </a:r>
            <a:r>
              <a:rPr lang="en-US" dirty="0"/>
              <a:t>, Andy </a:t>
            </a:r>
            <a:r>
              <a:rPr lang="en-US" dirty="0" err="1"/>
              <a:t>Samedy</a:t>
            </a:r>
            <a:r>
              <a:rPr lang="en-US" dirty="0"/>
              <a:t>, </a:t>
            </a:r>
            <a:r>
              <a:rPr lang="en-US" dirty="0" err="1"/>
              <a:t>Rimsha</a:t>
            </a:r>
            <a:r>
              <a:rPr lang="en-US" dirty="0"/>
              <a:t> </a:t>
            </a:r>
            <a:r>
              <a:rPr lang="en-US" dirty="0" err="1"/>
              <a:t>Azar</a:t>
            </a:r>
            <a:r>
              <a:rPr lang="en-US" dirty="0"/>
              <a:t>, Carmen Rodriguez, Tiffany Chan, </a:t>
            </a:r>
            <a:r>
              <a:rPr lang="en-US" dirty="0" err="1"/>
              <a:t>Abzal</a:t>
            </a:r>
            <a:r>
              <a:rPr lang="en-US" dirty="0"/>
              <a:t> Bacchus, Jaya </a:t>
            </a:r>
            <a:r>
              <a:rPr lang="en-US" dirty="0" err="1"/>
              <a:t>Amatya</a:t>
            </a:r>
            <a:r>
              <a:rPr lang="en-US" dirty="0"/>
              <a:t>, Ludwig </a:t>
            </a:r>
            <a:r>
              <a:rPr lang="en-US" dirty="0" err="1"/>
              <a:t>Geistlinger</a:t>
            </a:r>
            <a:endParaRPr lang="en-US" b="1" dirty="0"/>
          </a:p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Nicola </a:t>
            </a:r>
            <a:r>
              <a:rPr lang="en-US" dirty="0" err="1"/>
              <a:t>Segata</a:t>
            </a:r>
            <a:r>
              <a:rPr lang="en-US" dirty="0"/>
              <a:t> lab (</a:t>
            </a:r>
            <a:r>
              <a:rPr lang="en-US" dirty="0" err="1"/>
              <a:t>curatedMetagenomicData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Francesco </a:t>
            </a:r>
            <a:r>
              <a:rPr lang="en-US" dirty="0" err="1"/>
              <a:t>Beghini</a:t>
            </a:r>
            <a:r>
              <a:rPr lang="en-US" dirty="0"/>
              <a:t>, </a:t>
            </a:r>
            <a:r>
              <a:rPr lang="en-US" dirty="0" err="1"/>
              <a:t>Edoardo</a:t>
            </a:r>
            <a:r>
              <a:rPr lang="en-US" dirty="0"/>
              <a:t> </a:t>
            </a:r>
            <a:r>
              <a:rPr lang="en-US" dirty="0" err="1"/>
              <a:t>Passoli</a:t>
            </a:r>
            <a:r>
              <a:rPr lang="en-US" dirty="0"/>
              <a:t>, Paolo </a:t>
            </a:r>
            <a:r>
              <a:rPr lang="en-US" dirty="0" err="1"/>
              <a:t>Manghi</a:t>
            </a:r>
            <a:endParaRPr lang="en-US" dirty="0"/>
          </a:p>
          <a:p>
            <a:pPr lvl="1"/>
            <a:r>
              <a:rPr lang="en-US" dirty="0" err="1"/>
              <a:t>Huttenhower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Heidi Jones, Jennifer Dowd, Sharon Perlman, Lorna Thorpe, Robert Burk Lab (NYC-HANES)</a:t>
            </a:r>
          </a:p>
          <a:p>
            <a:pPr lvl="1"/>
            <a:r>
              <a:rPr lang="en-US" dirty="0"/>
              <a:t>Valerie </a:t>
            </a:r>
            <a:r>
              <a:rPr lang="en-US" dirty="0" err="1"/>
              <a:t>Obenchain</a:t>
            </a:r>
            <a:r>
              <a:rPr lang="en-US" dirty="0"/>
              <a:t>, Martin Morgan (Bioconductor core team)</a:t>
            </a:r>
          </a:p>
          <a:p>
            <a:r>
              <a:rPr lang="en-US" b="1" dirty="0"/>
              <a:t>CUNY High-performance Computing Center</a:t>
            </a:r>
          </a:p>
          <a:p>
            <a:r>
              <a:rPr lang="en-US" b="1" dirty="0" err="1"/>
              <a:t>Bioconductor</a:t>
            </a:r>
            <a:r>
              <a:rPr lang="en-US" b="1" dirty="0"/>
              <a:t> core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5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Distances and Principal Coordinates Analysis</a:t>
            </a:r>
          </a:p>
          <a:p>
            <a:pPr lvl="1"/>
            <a:r>
              <a:rPr lang="en-US" dirty="0"/>
              <a:t>Linear modeling for differential abundance (log-linear models, zero inflation)</a:t>
            </a:r>
          </a:p>
          <a:p>
            <a:r>
              <a:rPr lang="en-US" dirty="0"/>
              <a:t>Tools:</a:t>
            </a:r>
          </a:p>
          <a:p>
            <a:pPr lvl="1"/>
            <a:r>
              <a:rPr lang="en-US" dirty="0" err="1"/>
              <a:t>curatedMetagenomicData</a:t>
            </a:r>
            <a:endParaRPr lang="en-US" dirty="0"/>
          </a:p>
          <a:p>
            <a:pPr lvl="1"/>
            <a:r>
              <a:rPr lang="en-US" dirty="0" err="1"/>
              <a:t>phyloseq</a:t>
            </a:r>
            <a:endParaRPr lang="en-US" dirty="0"/>
          </a:p>
          <a:p>
            <a:pPr lvl="1"/>
            <a:r>
              <a:rPr lang="en-US" dirty="0" err="1"/>
              <a:t>metagenomeSeq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9889"/>
          <a:stretch/>
        </p:blipFill>
        <p:spPr>
          <a:xfrm>
            <a:off x="805114" y="374221"/>
            <a:ext cx="7359425" cy="33938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/>
              <a:t>3</a:t>
            </a:fld>
            <a:endParaRPr lang="it-IT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86" y="564720"/>
            <a:ext cx="3159268" cy="636259"/>
          </a:xfrm>
          <a:prstGeom prst="rect">
            <a:avLst/>
          </a:prstGeom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467544" y="4138421"/>
            <a:ext cx="8435280" cy="233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40"/>
              </a:spcBef>
            </a:pPr>
            <a:r>
              <a:rPr lang="en-US" dirty="0"/>
              <a:t>Population-representative sample of non-institutionalized adults in NYC</a:t>
            </a:r>
            <a:endParaRPr lang="en-US" dirty="0">
              <a:solidFill>
                <a:srgbClr val="FFFFFF"/>
              </a:solidFill>
              <a:latin typeface="Calibri"/>
            </a:endParaRPr>
          </a:p>
          <a:p>
            <a:pPr>
              <a:spcBef>
                <a:spcPts val="640"/>
              </a:spcBef>
            </a:pPr>
            <a:r>
              <a:rPr lang="en-US" dirty="0"/>
              <a:t>Conducted by CUNY SPH and the NYC DOHMH</a:t>
            </a:r>
          </a:p>
          <a:p>
            <a:pPr lvl="1">
              <a:spcBef>
                <a:spcPts val="640"/>
              </a:spcBef>
            </a:pPr>
            <a:r>
              <a:rPr lang="en-US" dirty="0"/>
              <a:t>Lorna Thorpe &amp; Sharon Perlman, PIs</a:t>
            </a:r>
          </a:p>
          <a:p>
            <a:pPr lvl="1">
              <a:spcBef>
                <a:spcPts val="640"/>
              </a:spcBef>
            </a:pPr>
            <a:r>
              <a:rPr lang="en-US" dirty="0"/>
              <a:t>Microbiome analysis by my group and Nicola </a:t>
            </a:r>
            <a:r>
              <a:rPr lang="en-US" dirty="0" err="1"/>
              <a:t>Segata’s</a:t>
            </a:r>
            <a:r>
              <a:rPr lang="en-US" dirty="0"/>
              <a:t> lab </a:t>
            </a:r>
          </a:p>
        </p:txBody>
      </p:sp>
    </p:spTree>
    <p:extLst>
      <p:ext uri="{BB962C8B-B14F-4D97-AF65-F5344CB8AC3E}">
        <p14:creationId xmlns:p14="http://schemas.microsoft.com/office/powerpoint/2010/main" val="141125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3" y="1843823"/>
            <a:ext cx="7272181" cy="3636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6676" y="5961697"/>
            <a:ext cx="70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Phylum-level abundances across all NYC-HANES oral </a:t>
            </a:r>
            <a:r>
              <a:rPr lang="en-US" dirty="0" err="1"/>
              <a:t>microbiome</a:t>
            </a:r>
            <a:r>
              <a:rPr lang="en-US" dirty="0"/>
              <a:t> samples</a:t>
            </a:r>
          </a:p>
        </p:txBody>
      </p:sp>
    </p:spTree>
    <p:extLst>
      <p:ext uri="{BB962C8B-B14F-4D97-AF65-F5344CB8AC3E}">
        <p14:creationId xmlns:p14="http://schemas.microsoft.com/office/powerpoint/2010/main" val="14316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2" y="1779289"/>
            <a:ext cx="7553327" cy="45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6" y="1603887"/>
            <a:ext cx="6767738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and </a:t>
            </a:r>
            <a:r>
              <a:rPr lang="en-US" dirty="0" err="1"/>
              <a:t>PCoA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06" y="1603820"/>
            <a:ext cx="6473888" cy="462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Abundance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14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Screening for Differential Abundance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15581</TotalTime>
  <Words>676</Words>
  <Application>Microsoft Macintosh PowerPoint</Application>
  <PresentationFormat>On-screen Show (4:3)</PresentationFormat>
  <Paragraphs>143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Mangal</vt:lpstr>
      <vt:lpstr>Wingdings</vt:lpstr>
      <vt:lpstr>Office Theme</vt:lpstr>
      <vt:lpstr>Microbiome data analysis  in R/Bioconductor</vt:lpstr>
      <vt:lpstr>Outline</vt:lpstr>
      <vt:lpstr>PowerPoint Presentation</vt:lpstr>
      <vt:lpstr>Exploratory data analysis</vt:lpstr>
      <vt:lpstr>Alpha diversities</vt:lpstr>
      <vt:lpstr>Alpha diversities</vt:lpstr>
      <vt:lpstr>Distances and PCoA</vt:lpstr>
      <vt:lpstr>Differential Abundance</vt:lpstr>
      <vt:lpstr>Screening for Differential Abundance</vt:lpstr>
      <vt:lpstr>Correcting for confounding</vt:lpstr>
      <vt:lpstr>curatedMetagenomicData</vt:lpstr>
      <vt:lpstr>curatedMetagenomicData pipeline</vt:lpstr>
      <vt:lpstr>PowerPoint Presentation</vt:lpstr>
      <vt:lpstr>Supervised disease classification</vt:lpstr>
      <vt:lpstr>PowerPoint Presentation</vt:lpstr>
      <vt:lpstr>PowerPoint Presentation</vt:lpstr>
      <vt:lpstr>Meta-analysis</vt:lpstr>
      <vt:lpstr>Summary of R/Bioconductor tools</vt:lpstr>
      <vt:lpstr>Thank you</vt:lpstr>
    </vt:vector>
  </TitlesOfParts>
  <Company>CUNY SPH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Levi Waldron</dc:creator>
  <cp:lastModifiedBy>Levi Waldron</cp:lastModifiedBy>
  <cp:revision>202</cp:revision>
  <dcterms:created xsi:type="dcterms:W3CDTF">2016-11-25T02:44:43Z</dcterms:created>
  <dcterms:modified xsi:type="dcterms:W3CDTF">2018-06-05T14:15:31Z</dcterms:modified>
</cp:coreProperties>
</file>